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5" r:id="rId9"/>
    <p:sldId id="268" r:id="rId10"/>
    <p:sldId id="261" r:id="rId11"/>
    <p:sldId id="269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E5B"/>
    <a:srgbClr val="E6584E"/>
    <a:srgbClr val="DE5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>
          <a:extLst>
            <a:ext uri="{FF2B5EF4-FFF2-40B4-BE49-F238E27FC236}">
              <a16:creationId xmlns:a16="http://schemas.microsoft.com/office/drawing/2014/main" id="{C8355405-FBF0-376D-5759-C6DA013DB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>
            <a:extLst>
              <a:ext uri="{FF2B5EF4-FFF2-40B4-BE49-F238E27FC236}">
                <a16:creationId xmlns:a16="http://schemas.microsoft.com/office/drawing/2014/main" id="{74661620-484B-6147-144B-2A5556C439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>
            <a:extLst>
              <a:ext uri="{FF2B5EF4-FFF2-40B4-BE49-F238E27FC236}">
                <a16:creationId xmlns:a16="http://schemas.microsoft.com/office/drawing/2014/main" id="{E41C1DE5-15F1-EFBA-1DC7-33A64B19C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30527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B4A37FA9-FB79-2E05-9AA8-5940ADA9B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>
            <a:extLst>
              <a:ext uri="{FF2B5EF4-FFF2-40B4-BE49-F238E27FC236}">
                <a16:creationId xmlns:a16="http://schemas.microsoft.com/office/drawing/2014/main" id="{53943A5E-B33A-6258-3C67-1FF4FCDD4D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>
            <a:extLst>
              <a:ext uri="{FF2B5EF4-FFF2-40B4-BE49-F238E27FC236}">
                <a16:creationId xmlns:a16="http://schemas.microsoft.com/office/drawing/2014/main" id="{3BA870A9-FA73-3E6A-A8C2-184D57864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46915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729871E1-B85B-3781-5980-94FAADDCE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38F3271C-9A89-6FFA-6F40-6A9770E594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C09A3922-B425-41DF-D5F8-C721A0F37D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82689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E4A3F8E6-3726-60F5-EA5B-204BAF12A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394A57C9-327E-F2D0-5892-1935C36306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CD9D91D4-322F-2E76-3F23-8D24461A5F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85571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EB4F9DA4-D7BB-543F-66D5-2EEA520C8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6B96A23C-45B2-1C99-CDBA-CF1FF2174C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47401388-2114-260B-3167-678B9899237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60548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педагогического приема мозговой штурм в ходе решение практико-ориентированной задачи на движение «Операция «Закат» - спасаем праздник»</a:t>
            </a:r>
            <a:endParaRPr sz="3200" b="0" i="0" u="none" strike="noStrike" cap="none" dirty="0">
              <a:solidFill>
                <a:srgbClr val="373E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373E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373E5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142792" y="5304579"/>
            <a:ext cx="7865705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Завгородняя Анастасия Александровна</a:t>
            </a:r>
            <a:endParaRPr sz="1400" b="0" i="0" u="none" strike="noStrike" cap="none" dirty="0">
              <a:solidFill>
                <a:srgbClr val="373E5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373E5B"/>
                </a:solidFill>
                <a:latin typeface="Calibri"/>
                <a:ea typeface="Calibri"/>
                <a:cs typeface="Calibri"/>
                <a:sym typeface="Calibri"/>
              </a:rPr>
              <a:t>Учитель математики, МБОУ Одинцовская СОШ №8, Одинцовский округ</a:t>
            </a:r>
            <a:endParaRPr sz="1800" b="1" i="1" u="none" strike="noStrike" cap="none" dirty="0">
              <a:solidFill>
                <a:srgbClr val="373E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22AE832-D5F8-A675-FAA6-69ECF451A504}"/>
              </a:ext>
            </a:extLst>
          </p:cNvPr>
          <p:cNvSpPr/>
          <p:nvPr/>
        </p:nvSpPr>
        <p:spPr>
          <a:xfrm>
            <a:off x="2789853" y="192225"/>
            <a:ext cx="5784979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0DE07-CB6C-11B0-429C-9726049D9C0E}"/>
              </a:ext>
            </a:extLst>
          </p:cNvPr>
          <p:cNvSpPr txBox="1"/>
          <p:nvPr/>
        </p:nvSpPr>
        <p:spPr>
          <a:xfrm>
            <a:off x="3528528" y="262744"/>
            <a:ext cx="38986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Выводы</a:t>
            </a:r>
            <a:endParaRPr lang="ru-RU" sz="11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81C1572D-B2DA-D2FB-C164-1F38C232FE68}"/>
              </a:ext>
            </a:extLst>
          </p:cNvPr>
          <p:cNvSpPr/>
          <p:nvPr/>
        </p:nvSpPr>
        <p:spPr>
          <a:xfrm>
            <a:off x="130630" y="1847994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2F912F-0AE1-8BD3-F914-ABF2F4F26790}"/>
              </a:ext>
            </a:extLst>
          </p:cNvPr>
          <p:cNvSpPr txBox="1"/>
          <p:nvPr/>
        </p:nvSpPr>
        <p:spPr>
          <a:xfrm>
            <a:off x="480528" y="1731127"/>
            <a:ext cx="1155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85% процентов учеников успешно справились с применением формулы для расчёта времени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8C7B003-4361-82E4-8BE4-F339C735D814}"/>
              </a:ext>
            </a:extLst>
          </p:cNvPr>
          <p:cNvSpPr/>
          <p:nvPr/>
        </p:nvSpPr>
        <p:spPr>
          <a:xfrm>
            <a:off x="130630" y="2678991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A5006F-AD89-0B98-9CAD-3C7C4542132E}"/>
              </a:ext>
            </a:extLst>
          </p:cNvPr>
          <p:cNvSpPr txBox="1"/>
          <p:nvPr/>
        </p:nvSpPr>
        <p:spPr>
          <a:xfrm>
            <a:off x="480528" y="2562124"/>
            <a:ext cx="1155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70% процентов учеников составили корректную модель пути 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A82EE44-17A1-B005-EC5D-A0FB06262452}"/>
              </a:ext>
            </a:extLst>
          </p:cNvPr>
          <p:cNvSpPr/>
          <p:nvPr/>
        </p:nvSpPr>
        <p:spPr>
          <a:xfrm>
            <a:off x="130630" y="3396022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CAD058-FC85-3E01-71E5-0A2E6777369C}"/>
              </a:ext>
            </a:extLst>
          </p:cNvPr>
          <p:cNvSpPr txBox="1"/>
          <p:nvPr/>
        </p:nvSpPr>
        <p:spPr>
          <a:xfrm>
            <a:off x="480528" y="3279155"/>
            <a:ext cx="1155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100% сумели сравнить разработанные варианты и выбрать самый оптимальный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ADCA62-7F28-FF68-4D6B-F92FD3817F37}"/>
              </a:ext>
            </a:extLst>
          </p:cNvPr>
          <p:cNvSpPr txBox="1"/>
          <p:nvPr/>
        </p:nvSpPr>
        <p:spPr>
          <a:xfrm>
            <a:off x="480528" y="105849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1" u="sng" strike="noStrike" kern="0" cap="none" spc="0" normalizeH="0" baseline="0" noProof="0" dirty="0">
                <a:ln>
                  <a:noFill/>
                </a:ln>
                <a:solidFill>
                  <a:srgbClr val="373E5B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Предметные:</a:t>
            </a:r>
            <a:endParaRPr lang="ru-RU" u="sng" dirty="0">
              <a:solidFill>
                <a:srgbClr val="373E5B"/>
              </a:solidFill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4C11ABBD-FC17-994D-F735-AAA38BB2BDED}"/>
              </a:ext>
            </a:extLst>
          </p:cNvPr>
          <p:cNvSpPr/>
          <p:nvPr/>
        </p:nvSpPr>
        <p:spPr>
          <a:xfrm>
            <a:off x="130630" y="4110619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186446-E117-D253-6E0B-E916CFA86DA7}"/>
              </a:ext>
            </a:extLst>
          </p:cNvPr>
          <p:cNvSpPr txBox="1"/>
          <p:nvPr/>
        </p:nvSpPr>
        <p:spPr>
          <a:xfrm>
            <a:off x="480528" y="3993752"/>
            <a:ext cx="1155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Уверенное применение процентов при разработке математической модели применения разных способов передвижения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>
          <a:extLst>
            <a:ext uri="{FF2B5EF4-FFF2-40B4-BE49-F238E27FC236}">
              <a16:creationId xmlns:a16="http://schemas.microsoft.com/office/drawing/2014/main" id="{44EE1F1F-519C-1281-E2F8-1DF35DF9D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5342BA6-8828-6961-16F2-E04009867F51}"/>
              </a:ext>
            </a:extLst>
          </p:cNvPr>
          <p:cNvSpPr/>
          <p:nvPr/>
        </p:nvSpPr>
        <p:spPr>
          <a:xfrm>
            <a:off x="2789853" y="192225"/>
            <a:ext cx="5784979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E0D158-20A1-DB4D-495B-E34FBC39F44E}"/>
              </a:ext>
            </a:extLst>
          </p:cNvPr>
          <p:cNvSpPr txBox="1"/>
          <p:nvPr/>
        </p:nvSpPr>
        <p:spPr>
          <a:xfrm>
            <a:off x="3528528" y="262744"/>
            <a:ext cx="38986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Выводы</a:t>
            </a:r>
            <a:endParaRPr lang="ru-RU" sz="11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59A0F2E-A010-7943-BB2E-AB3F96536F8D}"/>
              </a:ext>
            </a:extLst>
          </p:cNvPr>
          <p:cNvSpPr/>
          <p:nvPr/>
        </p:nvSpPr>
        <p:spPr>
          <a:xfrm>
            <a:off x="375194" y="4754873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7DB339-5B70-7A22-142D-EBEA72889780}"/>
              </a:ext>
            </a:extLst>
          </p:cNvPr>
          <p:cNvSpPr txBox="1"/>
          <p:nvPr/>
        </p:nvSpPr>
        <p:spPr>
          <a:xfrm>
            <a:off x="725092" y="4638006"/>
            <a:ext cx="1155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95% процентов учеников отметили, что урок был интересным 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2F547FF-4D0D-9F91-AD2B-0EA9E5E7C91E}"/>
              </a:ext>
            </a:extLst>
          </p:cNvPr>
          <p:cNvSpPr/>
          <p:nvPr/>
        </p:nvSpPr>
        <p:spPr>
          <a:xfrm>
            <a:off x="375194" y="5271849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A033E-4064-4A5F-5595-19999DCC2573}"/>
              </a:ext>
            </a:extLst>
          </p:cNvPr>
          <p:cNvSpPr txBox="1"/>
          <p:nvPr/>
        </p:nvSpPr>
        <p:spPr>
          <a:xfrm>
            <a:off x="725092" y="5154982"/>
            <a:ext cx="1155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увидели реальное применение математики в жизни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0E0FFE-122A-2C1B-2079-481F24F11269}"/>
              </a:ext>
            </a:extLst>
          </p:cNvPr>
          <p:cNvSpPr txBox="1"/>
          <p:nvPr/>
        </p:nvSpPr>
        <p:spPr>
          <a:xfrm>
            <a:off x="714208" y="405947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1" u="sng" strike="noStrike" kern="0" cap="none" spc="0" normalizeH="0" baseline="0" noProof="0" dirty="0">
                <a:ln>
                  <a:noFill/>
                </a:ln>
                <a:solidFill>
                  <a:srgbClr val="373E5B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Личностные:</a:t>
            </a:r>
            <a:endParaRPr lang="ru-RU" u="sng" dirty="0">
              <a:solidFill>
                <a:srgbClr val="373E5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2B9653-FDCC-BBA2-CD47-44BCE21A7A8C}"/>
              </a:ext>
            </a:extLst>
          </p:cNvPr>
          <p:cNvSpPr txBox="1"/>
          <p:nvPr/>
        </p:nvSpPr>
        <p:spPr>
          <a:xfrm>
            <a:off x="608459" y="124704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1" i="1" u="sng" strike="noStrike" kern="0" cap="none" spc="0" normalizeH="0" baseline="0" noProof="0" dirty="0">
                <a:ln>
                  <a:noFill/>
                </a:ln>
                <a:solidFill>
                  <a:srgbClr val="373E5B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Метапредметные:</a:t>
            </a:r>
            <a:endParaRPr kumimoji="0" lang="ru-RU" sz="1400" b="0" i="0" u="sng" strike="noStrike" kern="0" cap="none" spc="0" normalizeH="0" baseline="0" noProof="0" dirty="0">
              <a:ln>
                <a:noFill/>
              </a:ln>
              <a:solidFill>
                <a:srgbClr val="373E5B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F8CE9CC-67CD-2066-F3BF-6D80480AD219}"/>
              </a:ext>
            </a:extLst>
          </p:cNvPr>
          <p:cNvSpPr/>
          <p:nvPr/>
        </p:nvSpPr>
        <p:spPr>
          <a:xfrm>
            <a:off x="258561" y="1939444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F6B9A-6B19-4111-4268-9FFEE4632964}"/>
              </a:ext>
            </a:extLst>
          </p:cNvPr>
          <p:cNvSpPr txBox="1"/>
          <p:nvPr/>
        </p:nvSpPr>
        <p:spPr>
          <a:xfrm>
            <a:off x="608459" y="1822577"/>
            <a:ext cx="1155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самостоятельно распределили роли, следили за временем, корректировали планы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D3DD66B7-05FB-3A7A-BE25-913DA7E88157}"/>
              </a:ext>
            </a:extLst>
          </p:cNvPr>
          <p:cNvSpPr/>
          <p:nvPr/>
        </p:nvSpPr>
        <p:spPr>
          <a:xfrm>
            <a:off x="258561" y="2638555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FE31D2-47C7-67AD-3167-F8E9E3C7900B}"/>
              </a:ext>
            </a:extLst>
          </p:cNvPr>
          <p:cNvSpPr txBox="1"/>
          <p:nvPr/>
        </p:nvSpPr>
        <p:spPr>
          <a:xfrm>
            <a:off x="608459" y="2521688"/>
            <a:ext cx="1155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выделяли строили схемы и математические модели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F1DF39CD-D5B7-2C7C-1407-28956F78B03F}"/>
              </a:ext>
            </a:extLst>
          </p:cNvPr>
          <p:cNvSpPr/>
          <p:nvPr/>
        </p:nvSpPr>
        <p:spPr>
          <a:xfrm>
            <a:off x="258561" y="3172564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21FA0B-5009-6B0C-9E96-6A7B9456376F}"/>
              </a:ext>
            </a:extLst>
          </p:cNvPr>
          <p:cNvSpPr txBox="1"/>
          <p:nvPr/>
        </p:nvSpPr>
        <p:spPr>
          <a:xfrm>
            <a:off x="608459" y="3055697"/>
            <a:ext cx="1155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группа представила результат, задавала вопросы другим, аргументировала выбор</a:t>
            </a:r>
          </a:p>
        </p:txBody>
      </p:sp>
    </p:spTree>
    <p:extLst>
      <p:ext uri="{BB962C8B-B14F-4D97-AF65-F5344CB8AC3E}">
        <p14:creationId xmlns:p14="http://schemas.microsoft.com/office/powerpoint/2010/main" val="116368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CD2419F-9E54-7F29-8B65-DE96EF4D179D}"/>
              </a:ext>
            </a:extLst>
          </p:cNvPr>
          <p:cNvSpPr/>
          <p:nvPr/>
        </p:nvSpPr>
        <p:spPr>
          <a:xfrm>
            <a:off x="2789853" y="192225"/>
            <a:ext cx="5784979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-394996" y="192225"/>
            <a:ext cx="12191999" cy="872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625151" y="1214819"/>
            <a:ext cx="10515600" cy="872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условия для осмысленного применения формул         	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расчёта расстояния, времени и скорости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975641FA-7B1E-2F6B-21B4-CABA213A7894}"/>
              </a:ext>
            </a:extLst>
          </p:cNvPr>
          <p:cNvSpPr/>
          <p:nvPr/>
        </p:nvSpPr>
        <p:spPr>
          <a:xfrm>
            <a:off x="391886" y="1292639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6997E142-597B-4F4C-334A-EA5FBEDF9D29}"/>
              </a:ext>
            </a:extLst>
          </p:cNvPr>
          <p:cNvCxnSpPr>
            <a:cxnSpLocks/>
          </p:cNvCxnSpPr>
          <p:nvPr/>
        </p:nvCxnSpPr>
        <p:spPr>
          <a:xfrm>
            <a:off x="783771" y="2076411"/>
            <a:ext cx="10105053" cy="0"/>
          </a:xfrm>
          <a:prstGeom prst="line">
            <a:avLst/>
          </a:prstGeom>
          <a:ln w="12700">
            <a:solidFill>
              <a:srgbClr val="373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oogle Shape;101;p2">
            <a:extLst>
              <a:ext uri="{FF2B5EF4-FFF2-40B4-BE49-F238E27FC236}">
                <a16:creationId xmlns:a16="http://schemas.microsoft.com/office/drawing/2014/main" id="{6D018287-958F-326B-8155-7AD13A5CEFF9}"/>
              </a:ext>
            </a:extLst>
          </p:cNvPr>
          <p:cNvSpPr txBox="1">
            <a:spLocks/>
          </p:cNvSpPr>
          <p:nvPr/>
        </p:nvSpPr>
        <p:spPr>
          <a:xfrm>
            <a:off x="625151" y="2387497"/>
            <a:ext cx="10515600" cy="872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-50800">
              <a:spcBef>
                <a:spcPts val="0"/>
              </a:spcBef>
              <a:buSzPts val="2800"/>
              <a:buFont typeface="Arial"/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682103F-1A52-1620-E92F-B66730DEE0BD}"/>
              </a:ext>
            </a:extLst>
          </p:cNvPr>
          <p:cNvSpPr/>
          <p:nvPr/>
        </p:nvSpPr>
        <p:spPr>
          <a:xfrm>
            <a:off x="391886" y="2465317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Google Shape;101;p2">
            <a:extLst>
              <a:ext uri="{FF2B5EF4-FFF2-40B4-BE49-F238E27FC236}">
                <a16:creationId xmlns:a16="http://schemas.microsoft.com/office/drawing/2014/main" id="{FC2E6A0F-F3EA-E3F7-A3F7-FF60FCDABE0E}"/>
              </a:ext>
            </a:extLst>
          </p:cNvPr>
          <p:cNvSpPr txBox="1">
            <a:spLocks/>
          </p:cNvSpPr>
          <p:nvPr/>
        </p:nvSpPr>
        <p:spPr>
          <a:xfrm>
            <a:off x="335902" y="2823752"/>
            <a:ext cx="11887200" cy="3630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Закрепить умение вычислять время, расстояние и скорость </a:t>
            </a:r>
          </a:p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Научить составлять математические модели для задач с несколькими участниками движения</a:t>
            </a:r>
          </a:p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Font typeface="Arial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Сформировать умение сравнивать и адаптировать эффективность разных способов движения</a:t>
            </a:r>
          </a:p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Font typeface="Arial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Сформировать умение самостоятельно ставить цель и планировать пути её достижения</a:t>
            </a:r>
          </a:p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Font typeface="Arial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Развивать логическое мышление и умение устанавливать причинно-следственные связи</a:t>
            </a:r>
          </a:p>
          <a:p>
            <a:pPr marL="228600" indent="-50800">
              <a:lnSpc>
                <a:spcPct val="150000"/>
              </a:lnSpc>
              <a:spcBef>
                <a:spcPts val="0"/>
              </a:spcBef>
              <a:buSzPts val="2800"/>
              <a:buFont typeface="Arial"/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Сформировать умение слушать и слышать других, задавать уточняющие вопросы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6AEB249-EF09-1008-9182-C5E5BF0C837E}"/>
              </a:ext>
            </a:extLst>
          </p:cNvPr>
          <p:cNvSpPr/>
          <p:nvPr/>
        </p:nvSpPr>
        <p:spPr>
          <a:xfrm>
            <a:off x="2220685" y="145572"/>
            <a:ext cx="6941975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285999" y="91071"/>
            <a:ext cx="7778289" cy="98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30629" y="1253400"/>
            <a:ext cx="11178075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- способ организации коллективной мыслительной деятельности, при котором участники сначала генерируют максимальное количество идей (без критики), а затем отбирают и прорабатывают лучшие идеи.</a:t>
            </a: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E1F440A-654F-C975-EA31-AC6F9088BA91}"/>
              </a:ext>
            </a:extLst>
          </p:cNvPr>
          <p:cNvCxnSpPr>
            <a:cxnSpLocks/>
          </p:cNvCxnSpPr>
          <p:nvPr/>
        </p:nvCxnSpPr>
        <p:spPr>
          <a:xfrm>
            <a:off x="408993" y="1639399"/>
            <a:ext cx="3172408" cy="0"/>
          </a:xfrm>
          <a:prstGeom prst="line">
            <a:avLst/>
          </a:prstGeom>
          <a:ln>
            <a:solidFill>
              <a:srgbClr val="E6584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BE1165C-5BF9-D6CF-0E1B-CD377057CB18}"/>
              </a:ext>
            </a:extLst>
          </p:cNvPr>
          <p:cNvSpPr txBox="1"/>
          <p:nvPr/>
        </p:nvSpPr>
        <p:spPr>
          <a:xfrm>
            <a:off x="408993" y="1131665"/>
            <a:ext cx="32952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373E5B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Мозговой штурм 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0D88F9-CDA4-EC66-3694-D0D77D4EACBE}"/>
              </a:ext>
            </a:extLst>
          </p:cNvPr>
          <p:cNvSpPr txBox="1"/>
          <p:nvPr/>
        </p:nvSpPr>
        <p:spPr>
          <a:xfrm>
            <a:off x="408992" y="2617793"/>
            <a:ext cx="10983685" cy="2094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	Данный прием был выбран для урока математики, потому что возникла привычная проблема: когда ученик видит задачу на движение, он сразу ищет «единственный правильный алгоритм». Если алгоритм не узнаётся - наступает ступор. Мозговой штурм снимает этот барьер. Он позволяет сначала «набросать» любые варианты, а уже потом включить математику.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545E95-2BA2-3B0C-3EA6-54D676F600B8}"/>
              </a:ext>
            </a:extLst>
          </p:cNvPr>
          <p:cNvSpPr txBox="1"/>
          <p:nvPr/>
        </p:nvSpPr>
        <p:spPr>
          <a:xfrm>
            <a:off x="367005" y="4764157"/>
            <a:ext cx="10983685" cy="1281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	Приём был адаптирован для урока.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Классический мозговой штурм состоит из двух этапов: генерация идей и критика. Был добавлен третий, самый важный для математики, этап - математическая проверка.</a:t>
            </a:r>
            <a:endParaRPr lang="ru-RU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6710AC3D-F7E4-659D-51B2-DC6DCB826DE5}"/>
              </a:ext>
            </a:extLst>
          </p:cNvPr>
          <p:cNvCxnSpPr>
            <a:cxnSpLocks/>
          </p:cNvCxnSpPr>
          <p:nvPr/>
        </p:nvCxnSpPr>
        <p:spPr>
          <a:xfrm>
            <a:off x="1361105" y="5184067"/>
            <a:ext cx="4539729" cy="0"/>
          </a:xfrm>
          <a:prstGeom prst="line">
            <a:avLst/>
          </a:prstGeom>
          <a:ln>
            <a:solidFill>
              <a:srgbClr val="373E5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Капля 21">
            <a:extLst>
              <a:ext uri="{FF2B5EF4-FFF2-40B4-BE49-F238E27FC236}">
                <a16:creationId xmlns:a16="http://schemas.microsoft.com/office/drawing/2014/main" id="{683A971F-FFC0-2D25-0B4C-EAEB7DF30477}"/>
              </a:ext>
            </a:extLst>
          </p:cNvPr>
          <p:cNvSpPr/>
          <p:nvPr/>
        </p:nvSpPr>
        <p:spPr>
          <a:xfrm rot="8312506">
            <a:off x="1017174" y="4639690"/>
            <a:ext cx="217184" cy="248932"/>
          </a:xfrm>
          <a:prstGeom prst="teardrop">
            <a:avLst>
              <a:gd name="adj" fmla="val 140000"/>
            </a:avLst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9E059B-7F83-6A4A-F788-DC994E93B3FF}"/>
              </a:ext>
            </a:extLst>
          </p:cNvPr>
          <p:cNvSpPr/>
          <p:nvPr/>
        </p:nvSpPr>
        <p:spPr>
          <a:xfrm>
            <a:off x="1046456" y="5066127"/>
            <a:ext cx="158620" cy="152474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E44BDAF-B8F8-615D-E6ED-B485A6BE4965}"/>
              </a:ext>
            </a:extLst>
          </p:cNvPr>
          <p:cNvSpPr/>
          <p:nvPr/>
        </p:nvSpPr>
        <p:spPr>
          <a:xfrm>
            <a:off x="2789853" y="192225"/>
            <a:ext cx="5784979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D2965-077D-3D7F-CF51-58303FC3437C}"/>
              </a:ext>
            </a:extLst>
          </p:cNvPr>
          <p:cNvSpPr txBox="1"/>
          <p:nvPr/>
        </p:nvSpPr>
        <p:spPr>
          <a:xfrm>
            <a:off x="2922038" y="305314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Практическая значимость</a:t>
            </a:r>
            <a:endParaRPr lang="ru-RU" sz="11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E15631-145A-1DC8-B19B-7313B73D29F3}"/>
              </a:ext>
            </a:extLst>
          </p:cNvPr>
          <p:cNvSpPr txBox="1"/>
          <p:nvPr/>
        </p:nvSpPr>
        <p:spPr>
          <a:xfrm>
            <a:off x="455646" y="1365039"/>
            <a:ext cx="32952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E6584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Тема:</a:t>
            </a:r>
            <a:endParaRPr lang="ru-RU" dirty="0">
              <a:solidFill>
                <a:srgbClr val="E6584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865B3A5-BE56-6B32-237B-42D17C7900ED}"/>
              </a:ext>
            </a:extLst>
          </p:cNvPr>
          <p:cNvCxnSpPr>
            <a:cxnSpLocks/>
          </p:cNvCxnSpPr>
          <p:nvPr/>
        </p:nvCxnSpPr>
        <p:spPr>
          <a:xfrm>
            <a:off x="455646" y="2413751"/>
            <a:ext cx="11142305" cy="0"/>
          </a:xfrm>
          <a:prstGeom prst="line">
            <a:avLst/>
          </a:prstGeom>
          <a:ln>
            <a:solidFill>
              <a:srgbClr val="373E5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C8259B6-5412-0CA8-351A-39A6830BEE65}"/>
              </a:ext>
            </a:extLst>
          </p:cNvPr>
          <p:cNvSpPr txBox="1"/>
          <p:nvPr/>
        </p:nvSpPr>
        <p:spPr>
          <a:xfrm>
            <a:off x="1639855" y="1407835"/>
            <a:ext cx="9704099" cy="100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0" i="0" u="none" strike="noStrike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Решение практико-ориентированной задачи на движение </a:t>
            </a:r>
          </a:p>
          <a:p>
            <a:pPr>
              <a:lnSpc>
                <a:spcPct val="110000"/>
              </a:lnSpc>
            </a:pPr>
            <a:r>
              <a:rPr lang="ru-RU" sz="2800" b="0" i="0" u="none" strike="noStrike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           «</a:t>
            </a:r>
            <a:r>
              <a:rPr lang="ru-RU" sz="2800" b="0" i="1" u="none" strike="noStrike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Операция «Закат» - спасаем праздник</a:t>
            </a:r>
            <a:r>
              <a:rPr lang="ru-RU" sz="2800" b="0" i="0" u="none" strike="noStrike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119211-FBBD-46FC-668D-734619BAE735}"/>
              </a:ext>
            </a:extLst>
          </p:cNvPr>
          <p:cNvSpPr txBox="1"/>
          <p:nvPr/>
        </p:nvSpPr>
        <p:spPr>
          <a:xfrm>
            <a:off x="511405" y="2670923"/>
            <a:ext cx="60975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E6584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Класс: </a:t>
            </a:r>
            <a:r>
              <a:rPr kumimoji="0" lang="ru-RU" sz="28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6</a:t>
            </a:r>
            <a:endParaRPr kumimoji="0" lang="ru-RU" sz="14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CD3130-0B29-0D1F-C0A7-D16ACC9FBC97}"/>
              </a:ext>
            </a:extLst>
          </p:cNvPr>
          <p:cNvSpPr txBox="1"/>
          <p:nvPr/>
        </p:nvSpPr>
        <p:spPr>
          <a:xfrm>
            <a:off x="483526" y="3174229"/>
            <a:ext cx="60975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E6584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Предмет: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Математика</a:t>
            </a:r>
            <a:endParaRPr kumimoji="0" lang="ru-RU" sz="14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D931CF-2732-F140-8D8F-AFEF810B745F}"/>
              </a:ext>
            </a:extLst>
          </p:cNvPr>
          <p:cNvSpPr txBox="1"/>
          <p:nvPr/>
        </p:nvSpPr>
        <p:spPr>
          <a:xfrm>
            <a:off x="455646" y="3700878"/>
            <a:ext cx="1152448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E6584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Этап урока: </a:t>
            </a:r>
            <a:r>
              <a:rPr lang="ru-RU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ценральный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этап урока, на котором происходит основная             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                         генерация идей. Он следует сразу после эмоционального 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                         погружения в сюжет истории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>
          <a:extLst>
            <a:ext uri="{FF2B5EF4-FFF2-40B4-BE49-F238E27FC236}">
              <a16:creationId xmlns:a16="http://schemas.microsoft.com/office/drawing/2014/main" id="{DE07A867-44EB-23AA-5A86-5021914E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34C92EC-0CEA-0EFA-E306-FDC78E38F07D}"/>
              </a:ext>
            </a:extLst>
          </p:cNvPr>
          <p:cNvSpPr/>
          <p:nvPr/>
        </p:nvSpPr>
        <p:spPr>
          <a:xfrm>
            <a:off x="2789853" y="192225"/>
            <a:ext cx="5784979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CEF92-37DD-EEEB-AC43-F91ADD2DD2AE}"/>
              </a:ext>
            </a:extLst>
          </p:cNvPr>
          <p:cNvSpPr txBox="1"/>
          <p:nvPr/>
        </p:nvSpPr>
        <p:spPr>
          <a:xfrm>
            <a:off x="3528528" y="262744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Вариант применения</a:t>
            </a:r>
            <a:endParaRPr lang="ru-RU" sz="11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715C2D-DF11-1B43-81D0-31E42216F438}"/>
              </a:ext>
            </a:extLst>
          </p:cNvPr>
          <p:cNvSpPr txBox="1"/>
          <p:nvPr/>
        </p:nvSpPr>
        <p:spPr>
          <a:xfrm>
            <a:off x="110413" y="1311507"/>
            <a:ext cx="11683481" cy="875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	При разработке была поставлена задача: создать урок, на котором математика станет инструментом решения реальной, эмоционально значимой проблемы.</a:t>
            </a:r>
          </a:p>
        </p:txBody>
      </p:sp>
      <p:sp>
        <p:nvSpPr>
          <p:cNvPr id="7" name="Google Shape;101;p2">
            <a:extLst>
              <a:ext uri="{FF2B5EF4-FFF2-40B4-BE49-F238E27FC236}">
                <a16:creationId xmlns:a16="http://schemas.microsoft.com/office/drawing/2014/main" id="{68ED7DA4-7DCE-D106-7531-2548A0E64BE4}"/>
              </a:ext>
            </a:extLst>
          </p:cNvPr>
          <p:cNvSpPr txBox="1">
            <a:spLocks/>
          </p:cNvSpPr>
          <p:nvPr/>
        </p:nvSpPr>
        <p:spPr>
          <a:xfrm>
            <a:off x="110413" y="2339338"/>
            <a:ext cx="11683480" cy="4020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5080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ru-RU" sz="2800" b="1" i="1" dirty="0">
                <a:solidFill>
                  <a:srgbClr val="37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структуры урока:</a:t>
            </a:r>
          </a:p>
          <a:p>
            <a:pPr marL="228600" indent="-50800">
              <a:lnSpc>
                <a:spcPct val="90000"/>
              </a:lnSpc>
              <a:buClr>
                <a:schemeClr val="dk1"/>
              </a:buClr>
              <a:buSzPts val="2800"/>
            </a:pPr>
            <a:endParaRPr lang="ru-RU" sz="2800" b="1" i="1" dirty="0">
              <a:solidFill>
                <a:srgbClr val="37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момент, 5 минут (разбить класс на группы по 7-9 человек, определить роли учеников в команде)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Погружение в историю, 3 минуты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идей, 7-10 минут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идей, 10-15 минут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Презентация, по 3 минуты на команду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оптимального решения поставленной задачи, 5 минут</a:t>
            </a:r>
          </a:p>
          <a:p>
            <a:pPr marL="635000" indent="-457200">
              <a:lnSpc>
                <a:spcPct val="110000"/>
              </a:lnSpc>
              <a:buClr>
                <a:schemeClr val="dk1"/>
              </a:buClr>
              <a:buSzPts val="2800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Рефлексия, 5 минут</a:t>
            </a:r>
          </a:p>
          <a:p>
            <a:pPr marL="635000" indent="-457200">
              <a:lnSpc>
                <a:spcPct val="90000"/>
              </a:lnSpc>
              <a:buClr>
                <a:schemeClr val="dk1"/>
              </a:buClr>
              <a:buSzPts val="2800"/>
              <a:buAutoNum type="arabicParenR"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7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0AB6137-8AE2-1EF7-5E20-9927637E9CEA}"/>
              </a:ext>
            </a:extLst>
          </p:cNvPr>
          <p:cNvSpPr/>
          <p:nvPr/>
        </p:nvSpPr>
        <p:spPr>
          <a:xfrm>
            <a:off x="2477279" y="201556"/>
            <a:ext cx="6410128" cy="872510"/>
          </a:xfrm>
          <a:prstGeom prst="roundRect">
            <a:avLst>
              <a:gd name="adj" fmla="val 40281"/>
            </a:avLst>
          </a:prstGeom>
          <a:solidFill>
            <a:srgbClr val="373E5B"/>
          </a:solidFill>
          <a:ln w="38100"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F5553C-7AF6-6303-26BF-A0E86B8BDC90}"/>
              </a:ext>
            </a:extLst>
          </p:cNvPr>
          <p:cNvSpPr txBox="1"/>
          <p:nvPr/>
        </p:nvSpPr>
        <p:spPr>
          <a:xfrm>
            <a:off x="2789853" y="271325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Применение приема на уроке</a:t>
            </a:r>
            <a:endParaRPr lang="ru-RU" sz="11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101;p2">
            <a:extLst>
              <a:ext uri="{FF2B5EF4-FFF2-40B4-BE49-F238E27FC236}">
                <a16:creationId xmlns:a16="http://schemas.microsoft.com/office/drawing/2014/main" id="{ED3F735D-3F50-7D67-21F0-4F90BC1637C4}"/>
              </a:ext>
            </a:extLst>
          </p:cNvPr>
          <p:cNvSpPr txBox="1">
            <a:spLocks/>
          </p:cNvSpPr>
          <p:nvPr/>
        </p:nvSpPr>
        <p:spPr>
          <a:xfrm>
            <a:off x="489857" y="1323619"/>
            <a:ext cx="10515600" cy="872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5080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ru-RU" sz="2800" b="1" i="1" dirty="0">
                <a:solidFill>
                  <a:srgbClr val="37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вводной части урока: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A8CEBC-A427-0BBD-70BB-8B25F9C58A51}"/>
              </a:ext>
            </a:extLst>
          </p:cNvPr>
          <p:cNvSpPr txBox="1"/>
          <p:nvPr/>
        </p:nvSpPr>
        <p:spPr>
          <a:xfrm>
            <a:off x="269811" y="1759875"/>
            <a:ext cx="794112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«Ребята, представьте: вы едете на классную экскурсию. Весь день были в музеях, гуляли по парку, смеялись. На обратном пути вы решили заехать посмотреть на старую крепость. Всё было замечательно… пока автобус не чихнул, не дёрнулся и не заглох прямо на трассе в 150 километрах от дома.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 говорит: «Всё серьёзно. Эвакуатор будет только через 2.5 часа. Потом поедем 50 км/ч. Будем дома… после полуночи».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 смотрите на часы. 16:00. Солнце сядет в 20:00. И тут вы вспоминаете, что сегодня особенный вечер…»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39DCF85B-6E8D-6B76-7801-85C4F78D1712}"/>
              </a:ext>
            </a:extLst>
          </p:cNvPr>
          <p:cNvSpPr/>
          <p:nvPr/>
        </p:nvSpPr>
        <p:spPr>
          <a:xfrm>
            <a:off x="373224" y="1425114"/>
            <a:ext cx="233265" cy="233266"/>
          </a:xfrm>
          <a:prstGeom prst="ellipse">
            <a:avLst/>
          </a:prstGeom>
          <a:solidFill>
            <a:srgbClr val="373E5B"/>
          </a:solidFill>
          <a:ln>
            <a:solidFill>
              <a:srgbClr val="E658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CABE0F7-D1A0-542F-619A-13451DD7E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804" y="1166744"/>
            <a:ext cx="3393385" cy="452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CDA42F97-2566-0975-6E23-FD69A8898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7FBDB927-4DAC-A156-2677-126014EEB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68" y="1998121"/>
            <a:ext cx="367156" cy="35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8B7A3D-310D-00B8-1746-464372FAC2B6}"/>
              </a:ext>
            </a:extLst>
          </p:cNvPr>
          <p:cNvSpPr txBox="1"/>
          <p:nvPr/>
        </p:nvSpPr>
        <p:spPr>
          <a:xfrm>
            <a:off x="4280029" y="237015"/>
            <a:ext cx="91556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373E5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37ECDAF-41EB-140E-9571-31DC3907B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10" y="1191122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FA79510-EDF5-5DE6-7E57-F85966FA8AD3}"/>
              </a:ext>
            </a:extLst>
          </p:cNvPr>
          <p:cNvSpPr txBox="1"/>
          <p:nvPr/>
        </p:nvSpPr>
        <p:spPr>
          <a:xfrm>
            <a:off x="932283" y="1191122"/>
            <a:ext cx="7874413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Автобус сломался в 150 км от дома. Сейчас 16:00. В 20:00 сядет солнце. Но главное: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Учительница математики отмечает 10 лет свадьбы - столик в ресторане, гости из другого города.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У Саши день рождения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родители приготовили сюрприз, все ждут его.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У троих ребят онлайн-турнир в 21:00 - они готовились полгода.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Если не успеем до 20:00:</a:t>
            </a:r>
          </a:p>
          <a:p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69E737E-E1C7-D314-6213-481837187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7861" y="1253012"/>
            <a:ext cx="2979575" cy="2979575"/>
          </a:xfrm>
          <a:prstGeom prst="rect">
            <a:avLst/>
          </a:prstGeom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8DF86170-49AF-BC2B-BD40-103494D03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89" y="4566229"/>
            <a:ext cx="367156" cy="35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61E4818-1B4E-98E4-399C-1D709D602943}"/>
              </a:ext>
            </a:extLst>
          </p:cNvPr>
          <p:cNvSpPr txBox="1"/>
          <p:nvPr/>
        </p:nvSpPr>
        <p:spPr>
          <a:xfrm>
            <a:off x="932283" y="4501841"/>
            <a:ext cx="109895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Учительница пропустит свой праздник, гости уедут, ресторан потеряет бронь.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Саша не встретит день рождения с друзьями.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· Команда по киберспорту проиграет без своих игроков.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успеть любой ценой!</a:t>
            </a:r>
            <a:endParaRPr lang="ru-RU" dirty="0"/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E60E18FA-0E7A-5BA7-702A-A81875B306A8}"/>
              </a:ext>
            </a:extLst>
          </p:cNvPr>
          <p:cNvCxnSpPr>
            <a:cxnSpLocks/>
          </p:cNvCxnSpPr>
          <p:nvPr/>
        </p:nvCxnSpPr>
        <p:spPr>
          <a:xfrm>
            <a:off x="2864992" y="1960021"/>
            <a:ext cx="1435357" cy="0"/>
          </a:xfrm>
          <a:prstGeom prst="line">
            <a:avLst/>
          </a:prstGeom>
          <a:ln>
            <a:solidFill>
              <a:srgbClr val="E6584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568F8455-101D-3D63-5BE2-DD9D43C516F9}"/>
              </a:ext>
            </a:extLst>
          </p:cNvPr>
          <p:cNvCxnSpPr>
            <a:cxnSpLocks/>
          </p:cNvCxnSpPr>
          <p:nvPr/>
        </p:nvCxnSpPr>
        <p:spPr>
          <a:xfrm>
            <a:off x="4163399" y="5973344"/>
            <a:ext cx="4420764" cy="0"/>
          </a:xfrm>
          <a:prstGeom prst="line">
            <a:avLst/>
          </a:prstGeom>
          <a:ln>
            <a:solidFill>
              <a:srgbClr val="E6584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0BC305A9-0350-24E8-8C73-318E1A5FEF1B}"/>
              </a:ext>
            </a:extLst>
          </p:cNvPr>
          <p:cNvCxnSpPr>
            <a:cxnSpLocks/>
          </p:cNvCxnSpPr>
          <p:nvPr/>
        </p:nvCxnSpPr>
        <p:spPr>
          <a:xfrm>
            <a:off x="1029972" y="4541940"/>
            <a:ext cx="3133427" cy="0"/>
          </a:xfrm>
          <a:prstGeom prst="line">
            <a:avLst/>
          </a:prstGeom>
          <a:ln>
            <a:solidFill>
              <a:srgbClr val="E6584E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07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5DA62CCB-B196-64FF-8F73-005DC0B2F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F9AF02-1508-7043-D931-4E9CE4DBA475}"/>
              </a:ext>
            </a:extLst>
          </p:cNvPr>
          <p:cNvSpPr txBox="1"/>
          <p:nvPr/>
        </p:nvSpPr>
        <p:spPr>
          <a:xfrm>
            <a:off x="2313993" y="237015"/>
            <a:ext cx="68113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373E5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раздаточного материала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647CB5-FED1-3C0F-6613-90C383307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211" y="909345"/>
            <a:ext cx="5573539" cy="503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90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F54517C6-F5C8-0EAA-884B-87C02580C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8B018A-5F6C-7A4F-6FEF-EDF2C692ADF2}"/>
              </a:ext>
            </a:extLst>
          </p:cNvPr>
          <p:cNvSpPr txBox="1"/>
          <p:nvPr/>
        </p:nvSpPr>
        <p:spPr>
          <a:xfrm>
            <a:off x="2313993" y="237015"/>
            <a:ext cx="68113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373E5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проведения занятия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602E8E-3BD4-D28A-109D-F343508C8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1886149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2EB53-6C06-8D72-DF92-9E6F0CA0865C}"/>
              </a:ext>
            </a:extLst>
          </p:cNvPr>
          <p:cNvSpPr txBox="1"/>
          <p:nvPr/>
        </p:nvSpPr>
        <p:spPr>
          <a:xfrm>
            <a:off x="1034039" y="1963169"/>
            <a:ext cx="681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создание банка идей (10 минут)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732B8CC-A12A-D97B-E107-CBF6E90CD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2762415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31D15B-5A7A-82D6-BDEC-643E5A79C452}"/>
              </a:ext>
            </a:extLst>
          </p:cNvPr>
          <p:cNvSpPr txBox="1"/>
          <p:nvPr/>
        </p:nvSpPr>
        <p:spPr>
          <a:xfrm>
            <a:off x="1034039" y="2839435"/>
            <a:ext cx="9797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анализ идей, расчёт временных затрат (15 минут)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D70789A-9D80-AE80-2113-55136BE6A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3715701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D0F9A-C09B-45CE-4B15-C429E6540390}"/>
              </a:ext>
            </a:extLst>
          </p:cNvPr>
          <p:cNvSpPr txBox="1"/>
          <p:nvPr/>
        </p:nvSpPr>
        <p:spPr>
          <a:xfrm>
            <a:off x="1034039" y="3792721"/>
            <a:ext cx="9797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презентация разработанного пути (10 минут)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F93236F-2A3D-5853-94F3-02A430769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4591967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DCD5086-C27C-5571-1F8C-C87FC06B82A7}"/>
              </a:ext>
            </a:extLst>
          </p:cNvPr>
          <p:cNvSpPr txBox="1"/>
          <p:nvPr/>
        </p:nvSpPr>
        <p:spPr>
          <a:xfrm>
            <a:off x="1034039" y="4668987"/>
            <a:ext cx="9797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выбор самого оптимального решения (3 минуты)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8DCC3705-4C90-C199-1A1C-B199AC9DD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1116710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CAE7A72-D98D-7506-FA8A-9C8682CB8F54}"/>
              </a:ext>
            </a:extLst>
          </p:cNvPr>
          <p:cNvSpPr txBox="1"/>
          <p:nvPr/>
        </p:nvSpPr>
        <p:spPr>
          <a:xfrm>
            <a:off x="1034039" y="1193730"/>
            <a:ext cx="681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погружение в историю (3 минуты)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FCEFFA07-1F6A-10B1-E62A-53AFFB77A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3" y="5380301"/>
            <a:ext cx="694506" cy="67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2FDFCC-B79E-86F7-8720-9F7B33804B1D}"/>
              </a:ext>
            </a:extLst>
          </p:cNvPr>
          <p:cNvSpPr txBox="1"/>
          <p:nvPr/>
        </p:nvSpPr>
        <p:spPr>
          <a:xfrm>
            <a:off x="1034039" y="5457321"/>
            <a:ext cx="9797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этап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рефлексия (3 минуты)</a:t>
            </a:r>
          </a:p>
        </p:txBody>
      </p:sp>
    </p:spTree>
    <p:extLst>
      <p:ext uri="{BB962C8B-B14F-4D97-AF65-F5344CB8AC3E}">
        <p14:creationId xmlns:p14="http://schemas.microsoft.com/office/powerpoint/2010/main" val="240321593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804</Words>
  <Application>Microsoft Office PowerPoint</Application>
  <PresentationFormat>Широкоэкранный</PresentationFormat>
  <Paragraphs>81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Admin</cp:lastModifiedBy>
  <cp:revision>5</cp:revision>
  <dcterms:created xsi:type="dcterms:W3CDTF">2024-01-14T08:39:34Z</dcterms:created>
  <dcterms:modified xsi:type="dcterms:W3CDTF">2026-03-24T17:08:46Z</dcterms:modified>
</cp:coreProperties>
</file>